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  <p:sldMasterId id="2147484591" r:id="rId5"/>
  </p:sldMasterIdLst>
  <p:notesMasterIdLst>
    <p:notesMasterId r:id="rId35"/>
  </p:notesMasterIdLst>
  <p:handoutMasterIdLst>
    <p:handoutMasterId r:id="rId36"/>
  </p:handoutMasterIdLst>
  <p:sldIdLst>
    <p:sldId id="284" r:id="rId6"/>
    <p:sldId id="280" r:id="rId7"/>
    <p:sldId id="353" r:id="rId8"/>
    <p:sldId id="307" r:id="rId9"/>
    <p:sldId id="366" r:id="rId10"/>
    <p:sldId id="354" r:id="rId11"/>
    <p:sldId id="406" r:id="rId12"/>
    <p:sldId id="384" r:id="rId13"/>
    <p:sldId id="357" r:id="rId14"/>
    <p:sldId id="389" r:id="rId15"/>
    <p:sldId id="409" r:id="rId16"/>
    <p:sldId id="385" r:id="rId17"/>
    <p:sldId id="410" r:id="rId18"/>
    <p:sldId id="386" r:id="rId19"/>
    <p:sldId id="412" r:id="rId20"/>
    <p:sldId id="387" r:id="rId21"/>
    <p:sldId id="411" r:id="rId22"/>
    <p:sldId id="388" r:id="rId23"/>
    <p:sldId id="413" r:id="rId24"/>
    <p:sldId id="390" r:id="rId25"/>
    <p:sldId id="407" r:id="rId26"/>
    <p:sldId id="391" r:id="rId27"/>
    <p:sldId id="414" r:id="rId28"/>
    <p:sldId id="415" r:id="rId29"/>
    <p:sldId id="416" r:id="rId30"/>
    <p:sldId id="404" r:id="rId31"/>
    <p:sldId id="405" r:id="rId32"/>
    <p:sldId id="403" r:id="rId33"/>
    <p:sldId id="298" r:id="rId34"/>
  </p:sldIdLst>
  <p:sldSz cx="9144000" cy="5143500" type="screen16x9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00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pos="2880">
          <p15:clr>
            <a:srgbClr val="A4A3A4"/>
          </p15:clr>
        </p15:guide>
        <p15:guide id="5" pos="346">
          <p15:clr>
            <a:srgbClr val="A4A3A4"/>
          </p15:clr>
        </p15:guide>
        <p15:guide id="6" pos="576">
          <p15:clr>
            <a:srgbClr val="A4A3A4"/>
          </p15:clr>
        </p15:guide>
        <p15:guide id="7" pos="5587">
          <p15:clr>
            <a:srgbClr val="A4A3A4"/>
          </p15:clr>
        </p15:guide>
        <p15:guide id="8" pos="16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Zuckerman" initials="MZ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0003"/>
    <a:srgbClr val="CB333B"/>
    <a:srgbClr val="727274"/>
    <a:srgbClr val="63B487"/>
    <a:srgbClr val="409171"/>
    <a:srgbClr val="35A37C"/>
    <a:srgbClr val="F77F00"/>
    <a:srgbClr val="114C43"/>
    <a:srgbClr val="0E2874"/>
    <a:srgbClr val="0616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8" autoAdjust="0"/>
    <p:restoredTop sz="90090" autoAdjust="0"/>
  </p:normalViewPr>
  <p:slideViewPr>
    <p:cSldViewPr snapToGrid="0">
      <p:cViewPr varScale="1">
        <p:scale>
          <a:sx n="137" d="100"/>
          <a:sy n="137" d="100"/>
        </p:scale>
        <p:origin x="681" y="51"/>
      </p:cViewPr>
      <p:guideLst>
        <p:guide orient="horz" pos="1620"/>
        <p:guide orient="horz" pos="700"/>
        <p:guide orient="horz" pos="454"/>
        <p:guide pos="2880"/>
        <p:guide pos="346"/>
        <p:guide pos="576"/>
        <p:guide pos="5587"/>
        <p:guide pos="161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2001" cy="461193"/>
          </a:xfrm>
          <a:prstGeom prst="rect">
            <a:avLst/>
          </a:prstGeom>
        </p:spPr>
        <p:txBody>
          <a:bodyPr vert="horz" lIns="92485" tIns="46243" rIns="92485" bIns="46243" rtlCol="0"/>
          <a:lstStyle>
            <a:lvl1pPr algn="l" eaLnBrk="0" hangingPunct="0">
              <a:defRPr sz="12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566" y="0"/>
            <a:ext cx="3012001" cy="461193"/>
          </a:xfrm>
          <a:prstGeom prst="rect">
            <a:avLst/>
          </a:prstGeom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2503ED08-06E4-41ED-89E8-119D0EF02A48}" type="datetimeFigureOut">
              <a:rPr lang="en-US"/>
              <a:pPr/>
              <a:t>10/29/2019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3356"/>
            <a:ext cx="3012001" cy="461193"/>
          </a:xfrm>
          <a:prstGeom prst="rect">
            <a:avLst/>
          </a:prstGeom>
        </p:spPr>
        <p:txBody>
          <a:bodyPr vert="horz" lIns="92485" tIns="46243" rIns="92485" bIns="46243" rtlCol="0" anchor="b"/>
          <a:lstStyle>
            <a:lvl1pPr algn="l" eaLnBrk="0" hangingPunct="0">
              <a:defRPr sz="12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566" y="8773356"/>
            <a:ext cx="3012001" cy="461193"/>
          </a:xfrm>
          <a:prstGeom prst="rect">
            <a:avLst/>
          </a:prstGeom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D6C45BBB-83DA-4AD0-BB77-0E8391E9F2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2001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075" y="0"/>
            <a:ext cx="3012000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8463" y="693738"/>
            <a:ext cx="6153150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074" y="4387442"/>
            <a:ext cx="5097928" cy="415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883"/>
            <a:ext cx="3012001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075" y="8774883"/>
            <a:ext cx="3012000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CEFA16CB-AEBE-4616-A0C2-923B64A825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28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The Institute of Healthcare Improvement and the Institute of Medicine both recognize the importance of patient-centered care in an effort to improve healthcare quality and the patient experience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Shift in US and Canadian healthcare from clinician-driven disease management towards wellness and patient-defined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2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415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57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50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876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52920" y="2382518"/>
            <a:ext cx="3955994" cy="276999"/>
          </a:xfrm>
        </p:spPr>
        <p:txBody>
          <a:bodyPr wrap="square" bIns="0" anchor="t">
            <a:spAutoFit/>
          </a:bodyPr>
          <a:lstStyle>
            <a:lvl1pPr marL="0" indent="0" algn="l">
              <a:spcBef>
                <a:spcPts val="400"/>
              </a:spcBef>
              <a:buFontTx/>
              <a:buNone/>
              <a:defRPr sz="18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400"/>
              </a:spcBef>
              <a:buNone/>
              <a:defRPr sz="1600" baseline="0"/>
            </a:lvl2pPr>
          </a:lstStyle>
          <a:p>
            <a:r>
              <a:rPr lang="en-US" dirty="0"/>
              <a:t>Speaker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589" y="1025725"/>
            <a:ext cx="5929707" cy="111210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400"/>
              </a:spcBef>
              <a:defRPr sz="2800" b="1">
                <a:solidFill>
                  <a:schemeClr val="accent1"/>
                </a:solidFill>
                <a:latin typeface="+mj-lt"/>
                <a:cs typeface="Roboto Regular"/>
              </a:defRPr>
            </a:lvl1pPr>
            <a:lvl2pPr marL="0" indent="0">
              <a:spcBef>
                <a:spcPts val="400"/>
              </a:spcBef>
              <a:buNone/>
              <a:defRPr sz="1600" b="0" baseline="0">
                <a:solidFill>
                  <a:schemeClr val="accent2">
                    <a:lumMod val="75000"/>
                  </a:schemeClr>
                </a:solidFill>
                <a:latin typeface="+mj-lt"/>
                <a:cs typeface="Roboto Light"/>
              </a:defRPr>
            </a:lvl2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271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56ABF-4272-3A44-A3BD-34A0F00D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4EEB8-6AAB-7647-8D65-DE09EA4BC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E6109-977F-A747-886B-F7244CA39F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813BA-A1ED-C64E-B7CF-157FBDCF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A2008-390E-534D-A57C-5DC3798B7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55A3B-3641-C745-9BFF-AD80FA8F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68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8C073-625A-7442-AC3A-2AF9613C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8FE63-B78E-9841-B403-01B81E961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6E1D80-5004-DC49-8FEB-980ED6027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46A5A-186C-7444-822E-7129E71EF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21676-8CE0-F047-8058-AB5845C53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AE3CF6-7E22-FC4A-AA1F-3C2252E2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C334D2-B016-A047-B3AF-F600DD6E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0055A9-F176-474C-B213-577FC370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0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9051-267A-EB43-BBFC-68FFF9D88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93F33C-74D8-8C48-9666-C2D37950A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039DD-940F-AA44-8798-ED742839A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995A7E-34CF-374A-B1FD-D07E62B5E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744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4E39E-F214-FF4C-92E8-BBE8A880E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9205FF-FFD7-E34E-9F1F-C6D1D1A3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29C2C-AF62-7245-B51E-DE563C711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394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F991-B43C-EF4F-B3B3-9F5C3D8C6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14A41-65F8-1748-9F53-836914935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950D1-45FC-9641-AAE2-341728C0C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E0269-9C4C-AA46-923F-205725F67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B2310-E4E8-9D49-B5DD-3C2C36C7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0E1AD5-15FB-2044-8AB1-E782A6FF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3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C5D3-358D-1D4E-8A7D-A42E40C6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9D6A95-290E-7043-A396-C822AD9972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4C298-B98B-4143-A687-BB2CCDCCF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46EA37-44AC-5748-8B02-0223ED5B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D8038-24BD-5445-9EFE-549A3AB7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A66B8-B3D3-9644-B54D-7A3104BC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373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21A5-8B94-494A-8EF1-CEED2364C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928CA2-5764-0146-AA53-CFEB1FB7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D4986-7983-E745-9168-CFCD0584D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F1F4B-2455-DC43-9677-A05C9DDC8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41D5C-4B1F-794C-AA2C-BDAB6F5B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98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E61DDA-4F65-BE47-A4C7-1610B85BD0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49703B-DFFB-214D-B207-09C18B770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8E9DA-CCE2-B742-B5FE-A99D26AF4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16280-BFAD-7C4B-A463-BEB78CF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B798D-38F6-644B-85B7-FAFE11C2F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30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esenter version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87650" y="1259360"/>
            <a:ext cx="3566642" cy="1112108"/>
          </a:xfrm>
        </p:spPr>
        <p:txBody>
          <a:bodyPr anchor="t"/>
          <a:lstStyle>
            <a:lvl1pPr algn="ctr">
              <a:lnSpc>
                <a:spcPct val="90000"/>
              </a:lnSpc>
              <a:spcBef>
                <a:spcPts val="1000"/>
              </a:spcBef>
              <a:defRPr sz="4000" b="1">
                <a:solidFill>
                  <a:schemeClr val="accent1"/>
                </a:solidFill>
                <a:latin typeface="+mj-lt"/>
                <a:cs typeface="Roboto Regular"/>
              </a:defRPr>
            </a:lvl1pPr>
            <a:lvl2pPr marL="0" indent="0" algn="ctr">
              <a:spcBef>
                <a:spcPts val="1000"/>
              </a:spcBef>
              <a:buNone/>
              <a:defRPr sz="2400" b="0">
                <a:solidFill>
                  <a:schemeClr val="accent2">
                    <a:lumMod val="75000"/>
                  </a:schemeClr>
                </a:solidFill>
                <a:latin typeface="+mj-lt"/>
                <a:cs typeface="Roboto Light"/>
              </a:defRPr>
            </a:lvl2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Subtitle</a:t>
            </a:r>
          </a:p>
        </p:txBody>
      </p:sp>
      <p:pic>
        <p:nvPicPr>
          <p:cNvPr id="7" name="Picture 6" descr="amia-logo_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838" y="384420"/>
            <a:ext cx="1132702" cy="2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47729" y="279438"/>
            <a:ext cx="7308891" cy="4431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7" y="939255"/>
            <a:ext cx="8056358" cy="3570961"/>
          </a:xfrm>
        </p:spPr>
        <p:txBody>
          <a:bodyPr/>
          <a:lstStyle>
            <a:lvl1pPr>
              <a:spcBef>
                <a:spcPts val="1200"/>
              </a:spcBef>
              <a:defRPr sz="2800"/>
            </a:lvl1pPr>
            <a:lvl2pPr>
              <a:spcBef>
                <a:spcPts val="600"/>
              </a:spcBef>
              <a:defRPr sz="2400">
                <a:latin typeface="+mn-lt"/>
              </a:defRPr>
            </a:lvl2pPr>
            <a:lvl3pPr>
              <a:spcBef>
                <a:spcPts val="600"/>
              </a:spcBef>
              <a:defRPr sz="2000">
                <a:latin typeface="+mn-lt"/>
              </a:defRPr>
            </a:lvl3pPr>
            <a:lvl4pPr>
              <a:spcBef>
                <a:spcPts val="600"/>
              </a:spcBef>
              <a:defRPr sz="1800">
                <a:latin typeface="+mn-lt"/>
              </a:defRPr>
            </a:lvl4pPr>
            <a:lvl5pPr>
              <a:spcBef>
                <a:spcPts val="600"/>
              </a:spcBef>
              <a:defRPr sz="140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55023" y="4870066"/>
            <a:ext cx="27896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078" y="4780382"/>
            <a:ext cx="1183454" cy="31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43" y="382695"/>
            <a:ext cx="6785533" cy="333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47079" y="945768"/>
            <a:ext cx="3924339" cy="3564448"/>
          </a:xfrm>
        </p:spPr>
        <p:txBody>
          <a:bodyPr/>
          <a:lstStyle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3591" y="945768"/>
            <a:ext cx="3924339" cy="3564448"/>
          </a:xfrm>
        </p:spPr>
        <p:txBody>
          <a:bodyPr/>
          <a:lstStyle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30842" y="4852608"/>
            <a:ext cx="19050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24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peak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595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782569" y="4870450"/>
            <a:ext cx="1905000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6100" y="2373497"/>
            <a:ext cx="4237011" cy="2212676"/>
          </a:xfr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mia-logo_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872" y="1848414"/>
            <a:ext cx="1727044" cy="438048"/>
          </a:xfrm>
          <a:prstGeom prst="rect">
            <a:avLst/>
          </a:prstGeom>
        </p:spPr>
      </p:pic>
      <p:pic>
        <p:nvPicPr>
          <p:cNvPr id="6" name="Picture 5" descr="f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880" y="2572358"/>
            <a:ext cx="90084" cy="17353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888741" y="2516174"/>
            <a:ext cx="2028761" cy="13696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sz="1600" b="0" dirty="0" err="1">
                <a:solidFill>
                  <a:schemeClr val="tx1"/>
                </a:solidFill>
                <a:latin typeface="+mn-lt"/>
              </a:rPr>
              <a:t>AMIAInformatics</a:t>
            </a:r>
            <a:endParaRPr lang="en-US" sz="1600" b="0" dirty="0">
              <a:solidFill>
                <a:schemeClr val="tx1"/>
              </a:solidFill>
              <a:latin typeface="+mn-lt"/>
              <a:cs typeface="Roboto Regular"/>
            </a:endParaRPr>
          </a:p>
          <a:p>
            <a:pPr>
              <a:spcBef>
                <a:spcPts val="100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  <a:cs typeface="Roboto Regular"/>
              </a:rPr>
              <a:t>@AMIAinformatics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Official Group of AMIA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sz="1600" b="0" dirty="0" err="1">
                <a:solidFill>
                  <a:schemeClr val="tx1"/>
                </a:solidFill>
                <a:latin typeface="+mn-lt"/>
              </a:rPr>
              <a:t>AMIAInformatics</a:t>
            </a:r>
            <a:endParaRPr lang="en-US" sz="16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twitter-xxl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016" y="2930810"/>
            <a:ext cx="185955" cy="185955"/>
          </a:xfrm>
          <a:prstGeom prst="rect">
            <a:avLst/>
          </a:prstGeom>
        </p:spPr>
      </p:pic>
      <p:pic>
        <p:nvPicPr>
          <p:cNvPr id="18" name="Picture 17" descr="linkedin-512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54" y="3292326"/>
            <a:ext cx="150537" cy="150537"/>
          </a:xfrm>
          <a:prstGeom prst="rect">
            <a:avLst/>
          </a:prstGeom>
        </p:spPr>
      </p:pic>
      <p:pic>
        <p:nvPicPr>
          <p:cNvPr id="19" name="Picture 18" descr="youtube-xxl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54" y="3691046"/>
            <a:ext cx="190499" cy="1904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888741" y="4026672"/>
            <a:ext cx="16542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kern="1200" dirty="0">
                <a:solidFill>
                  <a:schemeClr val="accent1"/>
                </a:solidFill>
                <a:latin typeface="+mn-lt"/>
                <a:ea typeface="MS PGothic" pitchFamily="34" charset="-128"/>
                <a:cs typeface="Roboto Regular"/>
              </a:rPr>
              <a:t>#WhyInformatics</a:t>
            </a:r>
            <a:endParaRPr lang="en-US" sz="1600" b="1" dirty="0">
              <a:solidFill>
                <a:schemeClr val="accent1"/>
              </a:solidFill>
              <a:latin typeface="+mn-lt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2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6C7F-FC9E-EB45-BF1C-263AFCDB8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4D7188-D7D6-8248-BEDE-7B91CA90F8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80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5A0F-2D33-5E4A-99AC-3AB18471D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5E64D5-241A-A04D-8796-D490915984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3CA0-A505-9644-AFA4-E5A764AE2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F6887-9222-4D43-9FE3-2E452B97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0C26C-F760-4548-A3C0-AC9EFE0C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6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C168-5DF1-C04C-9F73-B2C3906D9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710CF-FFA9-2240-B28F-36FF9994E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D1473-F6F8-764F-8E13-E71E0788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BD4F0-CB8E-AA47-8076-60AD71A8A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8DB8E-FA83-6E42-B8F8-B52A5E9D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0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6AF10-DC9C-4E49-A845-3B3A00101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CA9D44-304C-BF41-B9AF-4D15AD83C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5A1B9-C4D8-A543-88E2-0C826936A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A1274-8371-7347-8113-B04EA72AC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21D74-DF51-444F-B9F1-1BE3A263A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jp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" y="5060"/>
            <a:ext cx="9144000" cy="5143500"/>
          </a:xfrm>
          <a:prstGeom prst="rect">
            <a:avLst/>
          </a:prstGeom>
        </p:spPr>
      </p:pic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7080" y="399556"/>
            <a:ext cx="6777732" cy="32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7078" y="939255"/>
            <a:ext cx="8056359" cy="357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</a:t>
            </a:r>
            <a:r>
              <a:rPr lang="en-US" b="0" dirty="0"/>
              <a:t>ifth level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27274"/>
              </a:solidFill>
              <a:effectLst/>
              <a:uLnTx/>
              <a:uFillTx/>
              <a:latin typeface="+mn-lt"/>
              <a:ea typeface="ＭＳ Ｐゴシック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65768" y="4870066"/>
            <a:ext cx="19050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078" y="4780382"/>
            <a:ext cx="1183454" cy="31565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84" r:id="rId2"/>
    <p:sldLayoutId id="2147484522" r:id="rId3"/>
    <p:sldLayoutId id="2147484518" r:id="rId4"/>
    <p:sldLayoutId id="2147484589" r:id="rId5"/>
    <p:sldLayoutId id="2147484590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600" b="1" i="0">
          <a:solidFill>
            <a:schemeClr val="accent1"/>
          </a:solidFill>
          <a:latin typeface="+mj-lt"/>
          <a:ea typeface="MS PGothic" pitchFamily="34" charset="-128"/>
          <a:cs typeface="Roboto Regular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0" indent="0" algn="l" rtl="0" eaLnBrk="1" fontAlgn="base" hangingPunct="1">
        <a:spcBef>
          <a:spcPts val="1200"/>
        </a:spcBef>
        <a:spcAft>
          <a:spcPct val="0"/>
        </a:spcAft>
        <a:defRPr sz="1800">
          <a:solidFill>
            <a:schemeClr val="tx1"/>
          </a:solidFill>
          <a:latin typeface="+mn-lt"/>
          <a:ea typeface="MS PGothic" pitchFamily="34" charset="-128"/>
          <a:cs typeface="Roboto Regular"/>
        </a:defRPr>
      </a:lvl1pPr>
      <a:lvl2pPr marL="502920" indent="-22860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/>
        <a:buChar char="•"/>
        <a:defRPr sz="140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2pPr>
      <a:lvl3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4"/>
        </a:buClr>
        <a:buFont typeface="Arial"/>
        <a:buChar char="•"/>
        <a:defRPr sz="120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3pPr>
      <a:lvl4pPr marL="1325880" indent="-228600" algn="l" rtl="0" eaLnBrk="1" fontAlgn="base" hangingPunct="1">
        <a:spcBef>
          <a:spcPts val="600"/>
        </a:spcBef>
        <a:spcAft>
          <a:spcPct val="0"/>
        </a:spcAft>
        <a:buClr>
          <a:schemeClr val="accent5"/>
        </a:buClr>
        <a:buFont typeface="Arial"/>
        <a:buChar char="•"/>
        <a:defRPr sz="1100" baseline="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4pPr>
      <a:lvl5pPr marL="1737360" marR="0" indent="-2286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6"/>
        </a:buClr>
        <a:buSzTx/>
        <a:buFont typeface="Arial"/>
        <a:buChar char="•"/>
        <a:tabLst/>
        <a:defRPr sz="1000" b="0" baseline="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8DBEE-23A5-2C4E-90E7-16389BAC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8107A4-C6EE-7A4C-8E8C-3064EB714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7CBE3-7F90-424C-AA56-1861ED048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3598D-8B8A-3D4D-B46F-F9CFF401C269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63CD5-31D8-4543-B885-EBB6A7A0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40CD4-9FE5-2C4D-AD78-EF8C4AD99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B54267-E379-804D-8736-A00E5B1E5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7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92" r:id="rId1"/>
    <p:sldLayoutId id="2147484593" r:id="rId2"/>
    <p:sldLayoutId id="2147484594" r:id="rId3"/>
    <p:sldLayoutId id="2147484595" r:id="rId4"/>
    <p:sldLayoutId id="2147484596" r:id="rId5"/>
    <p:sldLayoutId id="2147484597" r:id="rId6"/>
    <p:sldLayoutId id="2147484598" r:id="rId7"/>
    <p:sldLayoutId id="2147484599" r:id="rId8"/>
    <p:sldLayoutId id="2147484600" r:id="rId9"/>
    <p:sldLayoutId id="2147484601" r:id="rId10"/>
    <p:sldLayoutId id="21474846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Blake-Lesselroth@ouhsc.ed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inical Informatics Wallpaper.jpg"/>
          <p:cNvPicPr>
            <a:picLocks noChangeAspect="1"/>
          </p:cNvPicPr>
          <p:nvPr/>
        </p:nvPicPr>
        <p:blipFill rotWithShape="1">
          <a:blip r:embed="rId3" cstate="hqprint">
            <a:alphaModFix amt="8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083733"/>
            <a:ext cx="9144000" cy="3448938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lIns="91440" tIns="91440" bIns="91440" rtlCol="0" anchor="t"/>
          <a:lstStyle/>
          <a:p>
            <a:pPr algn="ctr"/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25103" y="3482734"/>
            <a:ext cx="4435655" cy="923330"/>
          </a:xfrm>
        </p:spPr>
        <p:txBody>
          <a:bodyPr/>
          <a:lstStyle/>
          <a:p>
            <a:r>
              <a:rPr lang="en-US" sz="1200" dirty="0"/>
              <a:t>Blake Lesselroth, MD MBI FACP UXC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Associate Professor &amp; Vice Chair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Department of Medical Informatics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University of Oklahoma Tulsa School of Community Medicine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Tulsa, Oklahoma, USA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7359" y="2297886"/>
            <a:ext cx="8736641" cy="768658"/>
          </a:xfrm>
        </p:spPr>
        <p:txBody>
          <a:bodyPr/>
          <a:lstStyle/>
          <a:p>
            <a:r>
              <a:rPr lang="en-US" sz="3600" dirty="0">
                <a:solidFill>
                  <a:srgbClr val="AB0003"/>
                </a:solidFill>
              </a:rPr>
              <a:t>Comparison of UX: CPRS and Cerner</a:t>
            </a:r>
          </a:p>
          <a:p>
            <a:r>
              <a:rPr lang="en-US" sz="2600" dirty="0">
                <a:solidFill>
                  <a:srgbClr val="AB0003"/>
                </a:solidFill>
              </a:rPr>
              <a:t>Office of Human Factors and Ergonomic Brown Bag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054EE4-6E20-5F42-AD96-BD56CC63D947}"/>
              </a:ext>
            </a:extLst>
          </p:cNvPr>
          <p:cNvCxnSpPr>
            <a:cxnSpLocks/>
          </p:cNvCxnSpPr>
          <p:nvPr/>
        </p:nvCxnSpPr>
        <p:spPr bwMode="auto">
          <a:xfrm>
            <a:off x="407359" y="2660951"/>
            <a:ext cx="8318427" cy="11366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67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BB3E-EE6E-FA4B-AAE1-AF5F8FF4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List Management: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B8CF-608C-A544-8E5E-8283A5046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10</a:t>
            </a:fld>
            <a:endParaRPr lang="en-US" sz="1000" dirty="0"/>
          </a:p>
        </p:txBody>
      </p:sp>
      <p:pic>
        <p:nvPicPr>
          <p:cNvPr id="5" name="Picture 8" descr="Screen scrape of CPRS GUI showing pt selection screen">
            <a:extLst>
              <a:ext uri="{FF2B5EF4-FFF2-40B4-BE49-F238E27FC236}">
                <a16:creationId xmlns:a16="http://schemas.microsoft.com/office/drawing/2014/main" id="{F06BDA6E-65B9-924C-BD71-B841B9DD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39" y="951909"/>
            <a:ext cx="5059041" cy="368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0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6BB3E-EE6E-FA4B-AAE1-AF5F8FF40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List Management: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4B8CF-608C-A544-8E5E-8283A5046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11</a:t>
            </a:fld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50" y="832402"/>
            <a:ext cx="4994708" cy="38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0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C620-EE96-8D47-8698-D6EE30BD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Data Retrieval: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3ED02-24EB-9E4F-8176-C011E97F4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12</a:t>
            </a:fld>
            <a:endParaRPr lang="en-US" sz="1000" dirty="0"/>
          </a:p>
        </p:txBody>
      </p:sp>
      <p:pic>
        <p:nvPicPr>
          <p:cNvPr id="5" name="Picture 3" descr="Screen scrape of CPRS GUI showing coversheet">
            <a:extLst>
              <a:ext uri="{FF2B5EF4-FFF2-40B4-BE49-F238E27FC236}">
                <a16:creationId xmlns:a16="http://schemas.microsoft.com/office/drawing/2014/main" id="{D5002ACC-614A-264E-988B-271E4020A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358" y="979216"/>
            <a:ext cx="4821866" cy="351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46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C620-EE96-8D47-8698-D6EE30BD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Data Retrieval: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3ED02-24EB-9E4F-8176-C011E97F4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13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9" y="933411"/>
            <a:ext cx="4266617" cy="2696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507" y="1962916"/>
            <a:ext cx="4071532" cy="2600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906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B34A-6EBB-F742-8B27-022EB390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8055706" cy="393954"/>
          </a:xfrm>
        </p:spPr>
        <p:txBody>
          <a:bodyPr/>
          <a:lstStyle/>
          <a:p>
            <a:r>
              <a:rPr lang="en-US" sz="3200" dirty="0">
                <a:solidFill>
                  <a:srgbClr val="AB0003"/>
                </a:solidFill>
              </a:rPr>
              <a:t>Clinical Documentation: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776FA-DEC7-4A45-BC0B-5F4CAD64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14</a:t>
            </a:fld>
            <a:endParaRPr lang="en-US" sz="1000" dirty="0"/>
          </a:p>
        </p:txBody>
      </p:sp>
      <p:pic>
        <p:nvPicPr>
          <p:cNvPr id="5" name="Picture 3" descr="Screen scrape of CPRS GUI showing the notes tab">
            <a:extLst>
              <a:ext uri="{FF2B5EF4-FFF2-40B4-BE49-F238E27FC236}">
                <a16:creationId xmlns:a16="http://schemas.microsoft.com/office/drawing/2014/main" id="{7B280543-72C1-0648-9E00-34B4B69BAE7C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985" y="967721"/>
            <a:ext cx="4891531" cy="356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9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B34A-6EBB-F742-8B27-022EB390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8055706" cy="393954"/>
          </a:xfrm>
        </p:spPr>
        <p:txBody>
          <a:bodyPr/>
          <a:lstStyle/>
          <a:p>
            <a:r>
              <a:rPr lang="en-US" sz="3200" dirty="0">
                <a:solidFill>
                  <a:srgbClr val="AB0003"/>
                </a:solidFill>
              </a:rPr>
              <a:t>Clinical Documentation: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776FA-DEC7-4A45-BC0B-5F4CAD643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15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9" y="906272"/>
            <a:ext cx="4111524" cy="2626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657" y="1901814"/>
            <a:ext cx="4241778" cy="2709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6153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53A1-F029-304E-83CD-801BD11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Order Entry Workflow: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AAE7-25F0-C14F-8010-D51055182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16</a:t>
            </a:fld>
            <a:endParaRPr lang="en-US" sz="10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A67AD8D3-EF27-E04F-B430-8E406B0A4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9" y="1151139"/>
            <a:ext cx="3668233" cy="2698843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3D7F18B4-94AD-254D-85F0-526BF18D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92" y="985844"/>
            <a:ext cx="4160101" cy="3621014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698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53A1-F029-304E-83CD-801BD111A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Order Entry Workflow: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4AAE7-25F0-C14F-8010-D51055182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17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0" y="890037"/>
            <a:ext cx="4942148" cy="29107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68" y="2095387"/>
            <a:ext cx="4322350" cy="2545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96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2BFA-7C6F-8E4A-8226-DCD4D0DB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Results Reporting: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10D93-9FA9-7E4C-86BD-DCEDBD981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18</a:t>
            </a:fld>
            <a:endParaRPr lang="en-US" sz="1000" dirty="0"/>
          </a:p>
        </p:txBody>
      </p:sp>
      <p:pic>
        <p:nvPicPr>
          <p:cNvPr id="5" name="Picture 3" descr="Screen scrape of CPRS GUI showing the LABS tab">
            <a:extLst>
              <a:ext uri="{FF2B5EF4-FFF2-40B4-BE49-F238E27FC236}">
                <a16:creationId xmlns:a16="http://schemas.microsoft.com/office/drawing/2014/main" id="{89BA93B6-C421-8E4C-BC9C-81F9989ED0FF}"/>
              </a:ext>
            </a:extLst>
          </p:cNvPr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9" y="890235"/>
            <a:ext cx="4069554" cy="2965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4" descr="Graph of Hba1c and drug effectiveness. ">
            <a:extLst>
              <a:ext uri="{FF2B5EF4-FFF2-40B4-BE49-F238E27FC236}">
                <a16:creationId xmlns:a16="http://schemas.microsoft.com/office/drawing/2014/main" id="{3CAD6C45-9E06-6C4F-AE02-4FF96091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960" y="1272615"/>
            <a:ext cx="3935850" cy="3144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43484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A2BFA-7C6F-8E4A-8226-DCD4D0DB3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Results Reporting: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10D93-9FA9-7E4C-86BD-DCEDBD981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19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2" y="965449"/>
            <a:ext cx="5383702" cy="3661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297" y="990585"/>
            <a:ext cx="2666326" cy="1805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5734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B7D2-324C-4736-A4D3-8B863A75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Disclosures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FF5F-FD02-4F5E-A959-A21CD5525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82D5-DA3E-4243-BBB8-B811169C8F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7" y="1112363"/>
            <a:ext cx="8056358" cy="3397853"/>
          </a:xfrm>
        </p:spPr>
        <p:txBody>
          <a:bodyPr/>
          <a:lstStyle/>
          <a:p>
            <a:pPr indent="-228600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The presenters have nothing to disclose and no conflicts of interest.</a:t>
            </a:r>
          </a:p>
        </p:txBody>
      </p:sp>
    </p:spTree>
    <p:extLst>
      <p:ext uri="{BB962C8B-B14F-4D97-AF65-F5344CB8AC3E}">
        <p14:creationId xmlns:p14="http://schemas.microsoft.com/office/powerpoint/2010/main" val="31271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69EC-FFD6-5049-8D14-9880146B0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8055706" cy="393954"/>
          </a:xfrm>
        </p:spPr>
        <p:txBody>
          <a:bodyPr/>
          <a:lstStyle/>
          <a:p>
            <a:r>
              <a:rPr lang="en-US" sz="3200" dirty="0">
                <a:solidFill>
                  <a:srgbClr val="AB0003"/>
                </a:solidFill>
              </a:rPr>
              <a:t>Interdepartmental Communication: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5F604-42C1-094A-9F19-80EDB8637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20</a:t>
            </a:fld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E5A6BD-51B7-A640-9603-8F5509534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9" y="587977"/>
            <a:ext cx="58017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9F53-CB23-5B4C-A74B-E3E58F58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53304"/>
            <a:ext cx="8055706" cy="369332"/>
          </a:xfrm>
        </p:spPr>
        <p:txBody>
          <a:bodyPr/>
          <a:lstStyle/>
          <a:p>
            <a:r>
              <a:rPr lang="en-US" sz="3000" dirty="0">
                <a:solidFill>
                  <a:srgbClr val="AB0003"/>
                </a:solidFill>
              </a:rPr>
              <a:t>Interdepartmental Communication: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6E0B93-62C6-A548-B42B-252DF60082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21</a:t>
            </a:fld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71" y="940984"/>
            <a:ext cx="5624071" cy="359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075E-F173-E34E-9E89-302D2506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8055706" cy="393954"/>
          </a:xfrm>
        </p:spPr>
        <p:txBody>
          <a:bodyPr/>
          <a:lstStyle/>
          <a:p>
            <a:r>
              <a:rPr lang="en-US" sz="3200" dirty="0">
                <a:solidFill>
                  <a:srgbClr val="AB0003"/>
                </a:solidFill>
              </a:rPr>
              <a:t>Shift Handoffs: VA Shift Handoff Tool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3DE7-18E6-7E4C-B114-85824218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22</a:t>
            </a:fld>
            <a:endParaRPr lang="en-US" sz="1000" dirty="0"/>
          </a:p>
        </p:txBody>
      </p:sp>
      <p:pic>
        <p:nvPicPr>
          <p:cNvPr id="5" name="Picture 4" descr="C:\Users\VH5071~1\AppData\Local\Temp\1\SNAGHTML879dc66.PNG">
            <a:extLst>
              <a:ext uri="{FF2B5EF4-FFF2-40B4-BE49-F238E27FC236}">
                <a16:creationId xmlns:a16="http://schemas.microsoft.com/office/drawing/2014/main" id="{0BEDADD6-8FD8-0F45-BF67-D35D2A38868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482" y="954636"/>
            <a:ext cx="4394200" cy="3683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58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075E-F173-E34E-9E89-302D2506D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8055706" cy="393954"/>
          </a:xfrm>
        </p:spPr>
        <p:txBody>
          <a:bodyPr/>
          <a:lstStyle/>
          <a:p>
            <a:r>
              <a:rPr lang="en-US" sz="3200" dirty="0">
                <a:solidFill>
                  <a:srgbClr val="AB0003"/>
                </a:solidFill>
              </a:rPr>
              <a:t>Shift Handoffs: Cerner IPASS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83DE7-18E6-7E4C-B114-858242184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23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244" y="987413"/>
            <a:ext cx="4504404" cy="34363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438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24A7-4009-1F40-8BE4-52BB91F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Coding and Billing: CPRS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854D-7E17-AB4B-843C-FDB7062B2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24</a:t>
            </a:fld>
            <a:endParaRPr lang="en-US" sz="1000" dirty="0"/>
          </a:p>
        </p:txBody>
      </p:sp>
      <p:pic>
        <p:nvPicPr>
          <p:cNvPr id="5" name="Picture 3" descr="Screen scrape of CPRS GUI showing problme list">
            <a:extLst>
              <a:ext uri="{FF2B5EF4-FFF2-40B4-BE49-F238E27FC236}">
                <a16:creationId xmlns:a16="http://schemas.microsoft.com/office/drawing/2014/main" id="{48AE4B96-4510-2440-8D99-DD43C816E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308" y="969818"/>
            <a:ext cx="4648398" cy="338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39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24A7-4009-1F40-8BE4-52BB91F3F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Coding and Billing: Cerner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4854D-7E17-AB4B-843C-FDB7062B2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25</a:t>
            </a:fld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3"/>
          <a:stretch/>
        </p:blipFill>
        <p:spPr>
          <a:xfrm>
            <a:off x="1435102" y="945690"/>
            <a:ext cx="5888517" cy="369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3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927B-D5A9-A04E-A8FB-BAB5D35DE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Implementation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4CAA0-9F90-F24B-8526-0CEF6056D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26</a:t>
            </a:fld>
            <a:endParaRPr lang="en-US" sz="1000" dirty="0"/>
          </a:p>
        </p:txBody>
      </p:sp>
      <p:pic>
        <p:nvPicPr>
          <p:cNvPr id="5" name="Picture 4" descr="ETUM Model.jpg">
            <a:extLst>
              <a:ext uri="{FF2B5EF4-FFF2-40B4-BE49-F238E27FC236}">
                <a16:creationId xmlns:a16="http://schemas.microsoft.com/office/drawing/2014/main" id="{24CF8FF9-45D2-0D40-BDE8-4AF1417965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4" r="3538"/>
          <a:stretch/>
        </p:blipFill>
        <p:spPr>
          <a:xfrm>
            <a:off x="2190541" y="1077767"/>
            <a:ext cx="4607932" cy="3437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54FC5F-9207-3944-911C-49AE589C44FD}"/>
              </a:ext>
            </a:extLst>
          </p:cNvPr>
          <p:cNvSpPr txBox="1"/>
          <p:nvPr/>
        </p:nvSpPr>
        <p:spPr>
          <a:xfrm>
            <a:off x="6483832" y="4114824"/>
            <a:ext cx="2250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/>
              <a:t>Lesselroth, Info Prim Care, 2013</a:t>
            </a:r>
          </a:p>
          <a:p>
            <a:pPr marL="228600" indent="-228600">
              <a:buAutoNum type="arabicPeriod"/>
            </a:pPr>
            <a:r>
              <a:rPr lang="en-US" sz="1000" dirty="0"/>
              <a:t>Holahan, JAMIA, 2014</a:t>
            </a:r>
          </a:p>
        </p:txBody>
      </p:sp>
    </p:spTree>
    <p:extLst>
      <p:ext uri="{BB962C8B-B14F-4D97-AF65-F5344CB8AC3E}">
        <p14:creationId xmlns:p14="http://schemas.microsoft.com/office/powerpoint/2010/main" val="195926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4E556-2E99-6941-9A43-3836EE40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43"/>
          <a:stretch/>
        </p:blipFill>
        <p:spPr>
          <a:xfrm>
            <a:off x="3537099" y="1014344"/>
            <a:ext cx="5606901" cy="37199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9D59E9-BD33-4145-AB0D-C8086554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Implementation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C6488-E341-C44A-BE9B-0C22959F2B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Physician resistance – need for clinical champions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Loss of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productivity – will need to decrease volume and workload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Workflow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changes – requires significant re-engineering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Physician patient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interactions – patient-facing tools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Quality reporting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issues – need warehouse and analysts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System integration and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interoperability – academic partners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Usability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issues – user-centered design paradigm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AD2A2-6009-394C-92A7-8F6E07559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27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776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6C10-F3BF-A14C-95C1-4CCA26EC1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328682"/>
            <a:ext cx="7308891" cy="393954"/>
          </a:xfrm>
        </p:spPr>
        <p:txBody>
          <a:bodyPr/>
          <a:lstStyle/>
          <a:p>
            <a:r>
              <a:rPr lang="en-US" sz="3200" dirty="0"/>
              <a:t>The Continuum of UX Testing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FC9FC5-F9D3-A34B-BDA2-C02374A5283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/>
          <a:srcRect l="3933" t="11011" b="23256"/>
          <a:stretch/>
        </p:blipFill>
        <p:spPr>
          <a:xfrm>
            <a:off x="0" y="864618"/>
            <a:ext cx="7512148" cy="38550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BA022-D30E-2744-AAB4-54A631E134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28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5167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A8CEF12-2DFE-A04A-A652-05EB6907F4EC}"/>
              </a:ext>
            </a:extLst>
          </p:cNvPr>
          <p:cNvSpPr/>
          <p:nvPr/>
        </p:nvSpPr>
        <p:spPr>
          <a:xfrm>
            <a:off x="0" y="0"/>
            <a:ext cx="9144000" cy="47095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lIns="91440" tIns="91440" bIns="91440" rtlCol="0" anchor="t"/>
          <a:lstStyle/>
          <a:p>
            <a:pPr algn="ctr"/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C2A7-D8D0-47E9-B60B-31C69928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9538-716A-4503-954B-8C8CECA7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2130" y="741081"/>
            <a:ext cx="3733675" cy="44319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Thank You!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D165-8EC1-424D-9DD5-E7301C9BBE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2130" y="1657350"/>
            <a:ext cx="3812722" cy="2751262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sz="2000" b="1" dirty="0">
                <a:hlinkClick r:id="rId3"/>
              </a:rPr>
              <a:t>Blake-Lesselroth@ouhsc.edu</a:t>
            </a:r>
            <a:endParaRPr lang="en-US" sz="2000" b="1" dirty="0"/>
          </a:p>
          <a:p>
            <a:pPr>
              <a:spcBef>
                <a:spcPts val="0"/>
              </a:spcBef>
            </a:pPr>
            <a:endParaRPr lang="en-US" sz="2000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38D44-6864-ED41-BE89-802F3DABD34D}"/>
              </a:ext>
            </a:extLst>
          </p:cNvPr>
          <p:cNvSpPr txBox="1"/>
          <p:nvPr/>
        </p:nvSpPr>
        <p:spPr>
          <a:xfrm>
            <a:off x="4633992" y="3657600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" panose="02000504000000020004" pitchFamily="2" charset="77"/>
              </a:rPr>
              <a:t>Victoria, BC, Canada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1BCAEB-2BD0-C844-996F-2C0ED6C44E9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12722" cy="472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B7D2-324C-4736-A4D3-8B863A75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Learning Objectives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B0D845-06D7-5546-82CF-B0229B217EB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643" y="445147"/>
            <a:ext cx="5633357" cy="42449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FF5F-FD02-4F5E-A959-A21CD5525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82D5-DA3E-4243-BBB8-B811169C8F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6" y="1913860"/>
            <a:ext cx="7944794" cy="2387735"/>
          </a:xfrm>
        </p:spPr>
        <p:txBody>
          <a:bodyPr/>
          <a:lstStyle/>
          <a:p>
            <a:pPr marL="342900" indent="-3429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Explain important paradigm differences between the two platforms</a:t>
            </a:r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design and workflow differences for major EHR features</a:t>
            </a:r>
          </a:p>
          <a:p>
            <a:pPr marL="342900" indent="-342900">
              <a:spcBef>
                <a:spcPts val="180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implementation actions important for platform migration</a:t>
            </a:r>
          </a:p>
        </p:txBody>
      </p:sp>
    </p:spTree>
    <p:extLst>
      <p:ext uri="{BB962C8B-B14F-4D97-AF65-F5344CB8AC3E}">
        <p14:creationId xmlns:p14="http://schemas.microsoft.com/office/powerpoint/2010/main" val="146516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29" y="279438"/>
            <a:ext cx="8005773" cy="44319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Background: Quadruple Aim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968E03F-6A78-0542-AC17-92FC91A73DB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6661" y="1305232"/>
            <a:ext cx="3286842" cy="31238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Donabedian model argues that structures and processes are predictive of clinical and system outcomes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Poorly designed workflows affect cost, productivity, and user experience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Patient experience is linked to other 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918CC-CEF6-A449-9906-E97386CDE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29" y="851403"/>
            <a:ext cx="4551636" cy="38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6ECCCA-D64A-9443-B245-3EC86E9D87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492"/>
            <a:ext cx="6012832" cy="4688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279438"/>
            <a:ext cx="8040216" cy="44319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Background: Changing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35F85E-61DF-4D41-937C-2C514786C61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6" t="4243" r="92312" b="82120"/>
          <a:stretch/>
        </p:blipFill>
        <p:spPr>
          <a:xfrm>
            <a:off x="1438938" y="2472905"/>
            <a:ext cx="184299" cy="425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02D6C7-435C-D64D-8A7E-50149AE96CF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56" t="4243" r="92312" b="82120"/>
          <a:stretch/>
        </p:blipFill>
        <p:spPr>
          <a:xfrm>
            <a:off x="3006416" y="3376673"/>
            <a:ext cx="184299" cy="42530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960106F-824D-B149-BDFC-E274A44387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66661" y="1305232"/>
            <a:ext cx="3286842" cy="3123842"/>
          </a:xfrm>
        </p:spPr>
        <p:txBody>
          <a:bodyPr/>
          <a:lstStyle/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Former Chief of Health Informatics and teaching hospitalist; Portland VA Medical Center, Oregon Health Sciences University</a:t>
            </a:r>
          </a:p>
          <a:p>
            <a:pPr marL="342900" indent="-342900">
              <a:spcBef>
                <a:spcPts val="6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Vice-Chair Medical Informatics and Associate Professor of Medicine; University of Oklahoma School of Community Medicine; St. John’s Healthcare System</a:t>
            </a:r>
          </a:p>
        </p:txBody>
      </p:sp>
    </p:spTree>
    <p:extLst>
      <p:ext uri="{BB962C8B-B14F-4D97-AF65-F5344CB8AC3E}">
        <p14:creationId xmlns:p14="http://schemas.microsoft.com/office/powerpoint/2010/main" val="171402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-163761"/>
            <a:ext cx="8040216" cy="886397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Background: EHR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5" y="1219200"/>
            <a:ext cx="8040871" cy="3449902"/>
          </a:xfrm>
        </p:spPr>
        <p:txBody>
          <a:bodyPr/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Institute of Medicine’s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vision for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electronic health records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includes eight core functions: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health data archival;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result management;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order management;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decision support;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(5)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electronic communication;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(6)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patient support;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(7)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administrative process and reporting;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(8)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population health and analytics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Arial"/>
              <a:buChar char="•"/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AMIA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additional key components include: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practice management software;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(2)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managed care modules;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(3)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referral management;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(4)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imaging integration;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(5)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medication tracking;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(6)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encounter capture;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(7)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biomedical integration;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(8)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knowledge resources;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(9)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preventative health management; </a:t>
            </a: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(10)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interoperability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2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-163761"/>
            <a:ext cx="8040216" cy="886397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Background: EHR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5" y="1084521"/>
            <a:ext cx="8040871" cy="3075554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VA and Cerner offer a HIMSS level 7 EHR with all these features and capabilities; the implementation approach and relative strengths are decidedly different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Challenging to compare usability between EHRs; little ability to compare of UCD process rigor; variable quality of MU certification vendor attestation</a:t>
            </a:r>
            <a:r>
              <a:rPr lang="en-US" sz="1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 standard set of usability certification tests or tester inclusion criteria; no objective test-based assessments; little standardization in EHR instances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Considerable demonstrated variability of UCD practices between vendors</a:t>
            </a:r>
            <a:r>
              <a:rPr lang="en-US" sz="1800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6C9DF-A1C1-D844-B7AD-3C87708771DA}"/>
              </a:ext>
            </a:extLst>
          </p:cNvPr>
          <p:cNvSpPr txBox="1"/>
          <p:nvPr/>
        </p:nvSpPr>
        <p:spPr>
          <a:xfrm>
            <a:off x="6776483" y="4224459"/>
            <a:ext cx="236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775" indent="-231775">
              <a:buAutoNum type="arabicPeriod"/>
            </a:pPr>
            <a:r>
              <a:rPr lang="en-US" sz="1200" dirty="0" err="1"/>
              <a:t>Ratwani</a:t>
            </a:r>
            <a:r>
              <a:rPr lang="en-US" sz="1200" dirty="0"/>
              <a:t>, JAMIA, 2016</a:t>
            </a:r>
          </a:p>
          <a:p>
            <a:pPr marL="231775" indent="-231775">
              <a:buAutoNum type="arabicPeriod"/>
            </a:pPr>
            <a:r>
              <a:rPr lang="en-US" sz="1200" dirty="0" err="1"/>
              <a:t>Ratwani</a:t>
            </a:r>
            <a:r>
              <a:rPr lang="en-US" sz="1200" dirty="0"/>
              <a:t>, JAMIA, 2015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DC834-7A7A-0E40-85B2-B0FE6F6A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rgbClr val="AB0003"/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EHR Paradigms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C70ED6-B62C-E74A-AB3A-8D7DB3D66F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VistA / CPRS / CDW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Tab and menu driven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Ad-hoc workflows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Template and data object documentation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View alert messaging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Clinical reminders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Embedded coding solutions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Single version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Customizable with large overhead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89D9B3F-7ABC-AC47-8829-E8E3C2509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Cerner Millennium / 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Tab and wizard driven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Pre-specified workflows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Template and smart text documentation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Integrated inbox</a:t>
            </a:r>
          </a:p>
          <a:p>
            <a:r>
              <a:rPr lang="en-US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Powerplans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Bolt-on or built in billing solutions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Multiple versions based on cost</a:t>
            </a:r>
          </a:p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S PGothic" pitchFamily="34" charset="-128"/>
                <a:cs typeface="Arial" panose="020B0604020202020204" pitchFamily="34" charset="0"/>
              </a:rPr>
              <a:t>Customizable with large overhead</a:t>
            </a:r>
          </a:p>
          <a:p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C986D-5183-8345-8170-908268C18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8</a:t>
            </a:fld>
            <a:endParaRPr lang="en-US" sz="1000" dirty="0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75BF8E1E-E48F-BE49-822D-4A03ABF45B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6502" y="1084730"/>
            <a:ext cx="8034356" cy="0"/>
          </a:xfrm>
          <a:prstGeom prst="line">
            <a:avLst/>
          </a:prstGeom>
          <a:noFill/>
          <a:ln w="12700" cmpd="sng">
            <a:solidFill>
              <a:schemeClr val="bg2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236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279438"/>
            <a:ext cx="6783946" cy="443198"/>
          </a:xfrm>
        </p:spPr>
        <p:txBody>
          <a:bodyPr/>
          <a:lstStyle/>
          <a:p>
            <a:r>
              <a:rPr lang="en-US" dirty="0">
                <a:solidFill>
                  <a:srgbClr val="AB0003"/>
                </a:solidFill>
              </a:rPr>
              <a:t>Features Discussed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6" y="923636"/>
            <a:ext cx="8040870" cy="3745467"/>
          </a:xfrm>
        </p:spPr>
        <p:txBody>
          <a:bodyPr/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List management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retrieval and clinical integration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Clinical documentation and automation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Order entry workflow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Labs, microbiology data, imaging, and procedures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Interdepartmental communication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Shift handoffs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Arial"/>
              <a:buChar char="•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Coding and billing</a:t>
            </a:r>
          </a:p>
          <a:p>
            <a:pPr marL="285750" indent="-285750">
              <a:spcBef>
                <a:spcPts val="2400"/>
              </a:spcBef>
              <a:spcAft>
                <a:spcPts val="2400"/>
              </a:spcAft>
              <a:buFont typeface="Arial"/>
              <a:buChar char="•"/>
            </a:pP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spcAft>
                <a:spcPts val="1800"/>
              </a:spcAft>
            </a:pPr>
            <a:endParaRPr lang="en-US" sz="1400" baseline="30000" dirty="0"/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endParaRPr lang="en-US" sz="1400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13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JPA Master PowerPoint">
  <a:themeElements>
    <a:clrScheme name="Custom 14">
      <a:dk1>
        <a:sysClr val="windowText" lastClr="000000"/>
      </a:dk1>
      <a:lt1>
        <a:sysClr val="window" lastClr="FFFFFF"/>
      </a:lt1>
      <a:dk2>
        <a:srgbClr val="404040"/>
      </a:dk2>
      <a:lt2>
        <a:srgbClr val="E1E1E1"/>
      </a:lt2>
      <a:accent1>
        <a:srgbClr val="CB333B"/>
      </a:accent1>
      <a:accent2>
        <a:srgbClr val="A2AAAD"/>
      </a:accent2>
      <a:accent3>
        <a:srgbClr val="000000"/>
      </a:accent3>
      <a:accent4>
        <a:srgbClr val="F2A900"/>
      </a:accent4>
      <a:accent5>
        <a:srgbClr val="440099"/>
      </a:accent5>
      <a:accent6>
        <a:srgbClr val="87265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lIns="91440" tIns="91440" bIns="91440" rtlCol="0" anchor="t"/>
      <a:lstStyle>
        <a:defPPr algn="ctr">
          <a:defRPr sz="1200" dirty="0" err="1" smtClean="0">
            <a:solidFill>
              <a:srgbClr val="FFFFFF"/>
            </a:solidFill>
            <a:latin typeface="Roboto Regular"/>
            <a:cs typeface="Roboto Regular"/>
          </a:defRPr>
        </a:defPPr>
      </a:lstStyle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oK Document" ma:contentTypeID="0x01010032494C70A53C3142B9019C5F09738C7F00E3D52B7452B3EE44BAFFB6692AE4FDF5" ma:contentTypeVersion="29" ma:contentTypeDescription="Generic document (cannot be categorized)" ma:contentTypeScope="" ma:versionID="9454f8fa2709a0ec5a429b1e13935824">
  <xsd:schema xmlns:xsd="http://www.w3.org/2001/XMLSchema" xmlns:xs="http://www.w3.org/2001/XMLSchema" xmlns:p="http://schemas.microsoft.com/office/2006/metadata/properties" xmlns:ns1="c762a992-b10e-4ab4-ae32-c7bb7e6dbe19" xmlns:ns2="http://schemas.microsoft.com/sharepoint/v3" xmlns:ns4="http://schemas.microsoft.com/sharepoint/v4" xmlns:ns5="e850f931-d11b-4f3d-8ad0-2bc4edddf0bd" targetNamespace="http://schemas.microsoft.com/office/2006/metadata/properties" ma:root="true" ma:fieldsID="0eda95c4700a4ca4b2cdcab7ee8e94b5" ns1:_="" ns2:_="" ns4:_="" ns5:_="">
    <xsd:import namespace="c762a992-b10e-4ab4-ae32-c7bb7e6dbe19"/>
    <xsd:import namespace="http://schemas.microsoft.com/sharepoint/v3"/>
    <xsd:import namespace="http://schemas.microsoft.com/sharepoint/v4"/>
    <xsd:import namespace="e850f931-d11b-4f3d-8ad0-2bc4edddf0bd"/>
    <xsd:element name="properties">
      <xsd:complexType>
        <xsd:sequence>
          <xsd:element name="documentManagement">
            <xsd:complexType>
              <xsd:all>
                <xsd:element ref="ns1:Summary" minOccurs="0"/>
                <xsd:element ref="ns1:Date1" minOccurs="0"/>
                <xsd:element ref="ns1:HFE_x0020_Recommendation" minOccurs="0"/>
                <xsd:element ref="ns2:AverageRating" minOccurs="0"/>
                <xsd:element ref="ns2:RatingCount" minOccurs="0"/>
                <xsd:element ref="ns1:BoK_x0020_WF_x0020_Instance_x0020_Counter" minOccurs="0"/>
                <xsd:element ref="ns1:g4fa5506b19d47d681b08f7a189f5f84" minOccurs="0"/>
                <xsd:element ref="ns1:TaxCatchAll" minOccurs="0"/>
                <xsd:element ref="ns1:TaxCatchAllLabel" minOccurs="0"/>
                <xsd:element ref="ns1:External_x0020_URL" minOccurs="0"/>
                <xsd:element ref="ns1:cc07ac5202ad4fe698e80824dbb1c2b1" minOccurs="0"/>
                <xsd:element ref="ns4:IconOverlay" minOccurs="0"/>
                <xsd:element ref="ns1:a70043cdc59e4aac8fe9334391d0f98b" minOccurs="0"/>
                <xsd:element ref="ns5:Persona_x0020_Section" minOccurs="0"/>
                <xsd:element ref="ns2:RatedBy" minOccurs="0"/>
                <xsd:element ref="ns2:Ratings" minOccurs="0"/>
                <xsd:element ref="ns2:LikesCount" minOccurs="0"/>
                <xsd:element ref="ns2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2a992-b10e-4ab4-ae32-c7bb7e6dbe19" elementFormDefault="qualified">
    <xsd:import namespace="http://schemas.microsoft.com/office/2006/documentManagement/types"/>
    <xsd:import namespace="http://schemas.microsoft.com/office/infopath/2007/PartnerControls"/>
    <xsd:element name="Summary" ma:index="3" nillable="true" ma:displayName="Summary" ma:description="Summarize the content, such as the abstract of a report" ma:internalName="Summary">
      <xsd:simpleType>
        <xsd:restriction base="dms:Note"/>
      </xsd:simpleType>
    </xsd:element>
    <xsd:element name="Date1" ma:index="5" nillable="true" ma:displayName="Date" ma:description="Date published, completed, contributed and or the most relevant date for this content item" ma:format="DateOnly" ma:indexed="true" ma:internalName="Date1">
      <xsd:simpleType>
        <xsd:restriction base="dms:DateTime"/>
      </xsd:simpleType>
    </xsd:element>
    <xsd:element name="HFE_x0020_Recommendation" ma:index="6" nillable="true" ma:displayName="HFE Recommendation" ma:default="N/A" ma:description="Indicate if this item is something recommended by HFE (e.g. recommended font sizes for mobile apps, etc). Many items will be &quot;not applicable&quot;." ma:format="Dropdown" ma:internalName="HFE_x0020_Recommendation" ma:readOnly="false">
      <xsd:simpleType>
        <xsd:restriction base="dms:Choice">
          <xsd:enumeration value="N/A"/>
          <xsd:enumeration value="Recommended"/>
          <xsd:enumeration value="Not Recommendation"/>
          <xsd:enumeration value="Recommendation Pending"/>
        </xsd:restriction>
      </xsd:simpleType>
    </xsd:element>
    <xsd:element name="BoK_x0020_WF_x0020_Instance_x0020_Counter" ma:index="11" nillable="true" ma:displayName="BoK WF Instance Counter" ma:description="Technical column used for managing BoK workflows." ma:hidden="true" ma:internalName="BoK_x0020_WF_x0020_Instance_x0020_Counter" ma:readOnly="false">
      <xsd:simpleType>
        <xsd:restriction base="dms:Text">
          <xsd:maxLength value="10"/>
        </xsd:restriction>
      </xsd:simpleType>
    </xsd:element>
    <xsd:element name="g4fa5506b19d47d681b08f7a189f5f84" ma:index="12" ma:taxonomy="true" ma:internalName="g4fa5506b19d47d681b08f7a189f5f84" ma:taxonomyFieldName="Document_x0020_Type" ma:displayName="Document Type" ma:indexed="true" ma:readOnly="false" ma:default="" ma:fieldId="{04fa5506-b19d-47d6-81b0-8f7a189f5f84}" ma:sspId="53c7ddf3-a75d-4fdc-9809-66779c20b1f1" ma:termSetId="794227e3-5fbc-4dbf-8dd0-98c85d19bf5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3" nillable="true" ma:displayName="Taxonomy Catch All Column" ma:hidden="true" ma:list="{c939bef3-242e-430a-a740-10e157ab5e82}" ma:internalName="TaxCatchAll" ma:showField="CatchAllData" ma:web="c762a992-b10e-4ab4-ae32-c7bb7e6dbe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4" nillable="true" ma:displayName="Taxonomy Catch All Column1" ma:hidden="true" ma:list="{c939bef3-242e-430a-a740-10e157ab5e82}" ma:internalName="TaxCatchAllLabel" ma:readOnly="true" ma:showField="CatchAllDataLabel" ma:web="c762a992-b10e-4ab4-ae32-c7bb7e6dbe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External_x0020_URL" ma:index="16" nillable="true" ma:displayName="External URL" ma:description="Link to external source" ma:format="Hyperlink" ma:hidden="true" ma:internalName="External_x0020_URL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c07ac5202ad4fe698e80824dbb1c2b1" ma:index="18" nillable="true" ma:taxonomy="true" ma:internalName="cc07ac5202ad4fe698e80824dbb1c2b1" ma:taxonomyFieldName="Topics" ma:displayName="Topics" ma:readOnly="false" ma:default="" ma:fieldId="{cc07ac52-02ad-4fe6-98e8-0824dbb1c2b1}" ma:taxonomyMulti="true" ma:sspId="53c7ddf3-a75d-4fdc-9809-66779c20b1f1" ma:termSetId="ac286c98-9b15-4a06-b87e-018f60d1397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70043cdc59e4aac8fe9334391d0f98b" ma:index="23" nillable="true" ma:taxonomy="true" ma:internalName="a70043cdc59e4aac8fe9334391d0f98b" ma:taxonomyFieldName="Related_x0020_Method" ma:displayName="Related Method" ma:readOnly="false" ma:default="" ma:fieldId="{a70043cd-c59e-4aac-8fe9-334391d0f98b}" ma:taxonomyMulti="true" ma:sspId="53c7ddf3-a75d-4fdc-9809-66779c20b1f1" ma:termSetId="8693b3ba-8c41-42a9-8da7-08578da6d994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8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9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26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27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28" nillable="true" ma:displayName="Number of Likes" ma:internalName="LikesCount">
      <xsd:simpleType>
        <xsd:restriction base="dms:Unknown"/>
      </xsd:simpleType>
    </xsd:element>
    <xsd:element name="LikedBy" ma:index="29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22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50f931-d11b-4f3d-8ad0-2bc4edddf0bd" elementFormDefault="qualified">
    <xsd:import namespace="http://schemas.microsoft.com/office/2006/documentManagement/types"/>
    <xsd:import namespace="http://schemas.microsoft.com/office/infopath/2007/PartnerControls"/>
    <xsd:element name="Persona_x0020_Section" ma:index="25" nillable="true" ma:displayName="Persona Section" ma:format="Dropdown" ma:internalName="Persona_x0020_Section">
      <xsd:simpleType>
        <xsd:restriction base="dms:Choice">
          <xsd:enumeration value="Learning About and Using Personas"/>
          <xsd:enumeration value="HFE Resources"/>
          <xsd:enumeration value="High Resolution HFE Persona Downloads for Printing"/>
          <xsd:enumeration value="Other VA Personas"/>
          <xsd:enumeration value="Research Papers and Presentations"/>
          <xsd:enumeration value="Non-Persona Document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4" ma:displayName="Author"/>
        <xsd:element ref="dcterms:created" minOccurs="0" maxOccurs="1"/>
        <xsd:element ref="dc:identifier" minOccurs="0" maxOccurs="1"/>
        <xsd:element name="contentType" minOccurs="0" maxOccurs="1" type="xsd:string" ma:index="15" ma:displayName="Content Type"/>
        <xsd:element ref="dc:title" minOccurs="0" maxOccurs="1" ma:index="2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Persona_x0020_Section xmlns="e850f931-d11b-4f3d-8ad0-2bc4edddf0bd" xsi:nil="true"/>
    <g4fa5506b19d47d681b08f7a189f5f84 xmlns="c762a992-b10e-4ab4-ae32-c7bb7e6dbe19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03313615-009a-4e0f-a6f8-e16f3bbea96e</TermId>
        </TermInfo>
      </Terms>
    </g4fa5506b19d47d681b08f7a189f5f84>
    <TaxCatchAll xmlns="c762a992-b10e-4ab4-ae32-c7bb7e6dbe19">
      <Value>181</Value>
      <Value>97</Value>
      <Value>166</Value>
    </TaxCatchAll>
    <BoK_x0020_WF_x0020_Instance_x0020_Counter xmlns="c762a992-b10e-4ab4-ae32-c7bb7e6dbe19" xsi:nil="true"/>
    <IconOverlay xmlns="http://schemas.microsoft.com/sharepoint/v4" xsi:nil="true"/>
    <a70043cdc59e4aac8fe9334391d0f98b xmlns="c762a992-b10e-4ab4-ae32-c7bb7e6dbe19">
      <Terms xmlns="http://schemas.microsoft.com/office/infopath/2007/PartnerControls"/>
    </a70043cdc59e4aac8fe9334391d0f98b>
    <Ratings xmlns="http://schemas.microsoft.com/sharepoint/v3" xsi:nil="true"/>
    <Date1 xmlns="c762a992-b10e-4ab4-ae32-c7bb7e6dbe19">2019-10-29T05:00:00+00:00</Date1>
    <LikedBy xmlns="http://schemas.microsoft.com/sharepoint/v3">
      <UserInfo>
        <DisplayName/>
        <AccountId xsi:nil="true"/>
        <AccountType/>
      </UserInfo>
    </LikedBy>
    <HFE_x0020_Recommendation xmlns="c762a992-b10e-4ab4-ae32-c7bb7e6dbe19">N/A</HFE_x0020_Recommendation>
    <Summary xmlns="c762a992-b10e-4ab4-ae32-c7bb7e6dbe19">&lt;p&gt;​Slide deck from the EMR Comparison brown bag&lt;br&gt;&lt;/p&gt;</Summary>
    <cc07ac5202ad4fe698e80824dbb1c2b1 xmlns="c762a992-b10e-4ab4-ae32-c7bb7e6dbe19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Research and Reference</TermName>
          <TermId xmlns="http://schemas.microsoft.com/office/infopath/2007/PartnerControls">7f3b6661-98f7-45e1-a993-fcee253cc3e4</TermId>
        </TermInfo>
        <TermInfo xmlns="http://schemas.microsoft.com/office/infopath/2007/PartnerControls">
          <TermName xmlns="http://schemas.microsoft.com/office/infopath/2007/PartnerControls">Electronic Health Records</TermName>
          <TermId xmlns="http://schemas.microsoft.com/office/infopath/2007/PartnerControls">350df22c-4754-4869-b8f8-48c88ee817c1</TermId>
        </TermInfo>
      </Terms>
    </cc07ac5202ad4fe698e80824dbb1c2b1>
    <External_x0020_URL xmlns="c762a992-b10e-4ab4-ae32-c7bb7e6dbe19">
      <Url xsi:nil="true"/>
      <Description xsi:nil="true"/>
    </External_x0020_URL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7CFBA306-A956-431E-A2FB-DCA1445F37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ECD4C5-23F8-4068-91CB-589636089361}"/>
</file>

<file path=customXml/itemProps3.xml><?xml version="1.0" encoding="utf-8"?>
<ds:datastoreItem xmlns:ds="http://schemas.openxmlformats.org/officeDocument/2006/customXml" ds:itemID="{B6292BCB-21BD-4E6D-8B29-5908CEB9F9EE}">
  <ds:schemaRefs>
    <ds:schemaRef ds:uri="http://purl.org/dc/elements/1.1/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eede3e04-ef7f-43f3-975e-805c0c5f1e83"/>
    <ds:schemaRef ds:uri="http://purl.org/dc/terms/"/>
    <ds:schemaRef ds:uri="a9883a9a-8dc4-4a0a-a402-25be3a23f55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13997</TotalTime>
  <Words>723</Words>
  <Application>Microsoft Office PowerPoint</Application>
  <PresentationFormat>On-screen Show (16:9)</PresentationFormat>
  <Paragraphs>132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ＭＳ Ｐゴシック</vt:lpstr>
      <vt:lpstr>ＭＳ Ｐゴシック</vt:lpstr>
      <vt:lpstr>Arial</vt:lpstr>
      <vt:lpstr>Calibri</vt:lpstr>
      <vt:lpstr>Calibri Light</vt:lpstr>
      <vt:lpstr>Century Gothic</vt:lpstr>
      <vt:lpstr>Copperplate</vt:lpstr>
      <vt:lpstr>Roboto Light</vt:lpstr>
      <vt:lpstr>Roboto Regular</vt:lpstr>
      <vt:lpstr>JPA Master PowerPoint</vt:lpstr>
      <vt:lpstr>Custom Design</vt:lpstr>
      <vt:lpstr>PowerPoint Presentation</vt:lpstr>
      <vt:lpstr>Disclosures</vt:lpstr>
      <vt:lpstr>Learning Objectives</vt:lpstr>
      <vt:lpstr>Background: Quadruple Aim Quality</vt:lpstr>
      <vt:lpstr>Background: Changing Context</vt:lpstr>
      <vt:lpstr>Background: EHR Components</vt:lpstr>
      <vt:lpstr>Background: EHR Components</vt:lpstr>
      <vt:lpstr>EHR Paradigms</vt:lpstr>
      <vt:lpstr>Features Discussed</vt:lpstr>
      <vt:lpstr>List Management: CPRS</vt:lpstr>
      <vt:lpstr>List Management: Cerner</vt:lpstr>
      <vt:lpstr>Data Retrieval: CPRS</vt:lpstr>
      <vt:lpstr>Data Retrieval: Cerner</vt:lpstr>
      <vt:lpstr>Clinical Documentation: CPRS</vt:lpstr>
      <vt:lpstr>Clinical Documentation: Cerner</vt:lpstr>
      <vt:lpstr>Order Entry Workflow: CPRS</vt:lpstr>
      <vt:lpstr>Order Entry Workflow: Cerner</vt:lpstr>
      <vt:lpstr>Results Reporting: CPRS</vt:lpstr>
      <vt:lpstr>Results Reporting: Cerner</vt:lpstr>
      <vt:lpstr>Interdepartmental Communication: CPRS</vt:lpstr>
      <vt:lpstr>Interdepartmental Communication: Cerner</vt:lpstr>
      <vt:lpstr>Shift Handoffs: VA Shift Handoff Tool</vt:lpstr>
      <vt:lpstr>Shift Handoffs: Cerner IPASS</vt:lpstr>
      <vt:lpstr>Coding and Billing: CPRS</vt:lpstr>
      <vt:lpstr>Coding and Billing: Cerner</vt:lpstr>
      <vt:lpstr>Implementation Considerations</vt:lpstr>
      <vt:lpstr>Implementation Considerations</vt:lpstr>
      <vt:lpstr>The Continuum of UX Testing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Blake Lesselroth</dc:creator>
  <cp:lastModifiedBy>Lesselroth, Blake J (HSC)</cp:lastModifiedBy>
  <cp:revision>443</cp:revision>
  <cp:lastPrinted>2018-03-21T23:39:26Z</cp:lastPrinted>
  <dcterms:modified xsi:type="dcterms:W3CDTF">2019-10-29T17:42:27Z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0x01010032494C70A53C3142B9019C5F09738C7F00E3D52B7452B3EE44BAFFB6692AE4FDF5</vt:lpwstr>
  </property>
  <property fmtid="{D5CDD505-2E9C-101B-9397-08002B2CF9AE}" pid="3" name="HFE Sponsored">
    <vt:bool>true</vt:bool>
  </property>
  <property fmtid="{D5CDD505-2E9C-101B-9397-08002B2CF9AE}" pid="4" name="Related Method">
    <vt:lpwstr/>
  </property>
  <property fmtid="{D5CDD505-2E9C-101B-9397-08002B2CF9AE}" pid="5" name="Topics">
    <vt:lpwstr>181;#Research and Reference|7f3b6661-98f7-45e1-a993-fcee253cc3e4;#166;#Electronic Health Records|350df22c-4754-4869-b8f8-48c88ee817c1</vt:lpwstr>
  </property>
  <property fmtid="{D5CDD505-2E9C-101B-9397-08002B2CF9AE}" pid="6" name="Document Type">
    <vt:lpwstr>97;#Presentation|03313615-009a-4e0f-a6f8-e16f3bbea96e</vt:lpwstr>
  </property>
</Properties>
</file>